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58" r:id="rId5"/>
    <p:sldId id="278" r:id="rId6"/>
    <p:sldId id="277" r:id="rId7"/>
    <p:sldId id="280" r:id="rId8"/>
    <p:sldId id="261" r:id="rId9"/>
    <p:sldId id="262" r:id="rId10"/>
    <p:sldId id="264" r:id="rId11"/>
    <p:sldId id="265" r:id="rId12"/>
    <p:sldId id="266" r:id="rId13"/>
    <p:sldId id="267" r:id="rId14"/>
    <p:sldId id="281" r:id="rId15"/>
    <p:sldId id="268" r:id="rId16"/>
    <p:sldId id="270" r:id="rId17"/>
    <p:sldId id="271" r:id="rId18"/>
    <p:sldId id="273" r:id="rId19"/>
    <p:sldId id="282" r:id="rId20"/>
    <p:sldId id="28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12D"/>
    <a:srgbClr val="1D4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57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63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23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46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57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00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45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8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0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03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899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CC83F-1150-4538-8C1B-905E0379BB8B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FDA5F-BE64-4200-9119-D55B08A835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37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52947" y="1720334"/>
            <a:ext cx="60621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smtClean="0"/>
              <a:t>Vous pouvez être un futur professionnel européen</a:t>
            </a:r>
            <a:endParaRPr lang="fr-FR" sz="3600" dirty="0"/>
          </a:p>
        </p:txBody>
      </p:sp>
      <p:sp>
        <p:nvSpPr>
          <p:cNvPr id="11" name="Rectangle 10"/>
          <p:cNvSpPr/>
          <p:nvPr/>
        </p:nvSpPr>
        <p:spPr>
          <a:xfrm>
            <a:off x="1661185" y="3322824"/>
            <a:ext cx="3668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smtClean="0">
                <a:solidFill>
                  <a:schemeClr val="bg1">
                    <a:lumMod val="50000"/>
                  </a:schemeClr>
                </a:solidFill>
              </a:rPr>
              <a:t>Consortium AQUITAPRO</a:t>
            </a:r>
            <a:endParaRPr lang="fr-FR" sz="28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323683" y="3989172"/>
            <a:ext cx="5420298" cy="1323439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Super… mais, c’est quoi un « </a:t>
            </a:r>
            <a:r>
              <a:rPr lang="fr-FR" sz="4000" dirty="0" smtClean="0">
                <a:solidFill>
                  <a:srgbClr val="E1512D"/>
                </a:solidFill>
              </a:rPr>
              <a:t>consortium</a:t>
            </a:r>
            <a:r>
              <a:rPr lang="fr-FR" sz="4000" dirty="0" smtClean="0"/>
              <a:t> » ?</a:t>
            </a:r>
            <a:endParaRPr lang="fr-FR" sz="4000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2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0036" y="3470477"/>
            <a:ext cx="7284802" cy="2554545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>
                <a:solidFill>
                  <a:srgbClr val="1D4844"/>
                </a:solidFill>
              </a:rPr>
              <a:t>Formation à distance</a:t>
            </a:r>
          </a:p>
          <a:p>
            <a:pPr algn="just"/>
            <a:r>
              <a:rPr lang="fr-FR" sz="2000" dirty="0" smtClean="0"/>
              <a:t>Objectif = améliorer votre niveau de langue à travers différents types d'activités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Une plateforme en ligne sur le Moodle de la FCIL, avant le départ en stage.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Une plateforme OLS d'Erasmus+ qui vous suit pendant le stage.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7236146" cy="584775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La préparation linguistique et culturelle</a:t>
            </a:r>
            <a:endParaRPr lang="fr-FR" sz="3200" dirty="0">
              <a:solidFill>
                <a:srgbClr val="E1512D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8504" y="1495089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fr-FR" sz="2000" dirty="0" smtClean="0">
                <a:solidFill>
                  <a:srgbClr val="1D4844"/>
                </a:solidFill>
              </a:rPr>
              <a:t>Séminaires</a:t>
            </a:r>
          </a:p>
          <a:p>
            <a:pPr algn="just"/>
            <a:r>
              <a:rPr lang="fr-FR" sz="2000" dirty="0" smtClean="0"/>
              <a:t>Objectif = créer un esprit de groupe ; rechercher activement un stage ; se préparer à l’immersion linguistique grâce à un apprentissage de la langue en situation.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93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8136" y="1875390"/>
            <a:ext cx="609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Le stage doit avoir une durée de </a:t>
            </a:r>
            <a:r>
              <a:rPr lang="fr-FR" sz="2000" dirty="0" smtClean="0">
                <a:solidFill>
                  <a:srgbClr val="E1512D"/>
                </a:solidFill>
              </a:rPr>
              <a:t>6 mois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Vos tâches seront définies par votre tuteur, puis, validées par la coordinatrice pédagogique. </a:t>
            </a:r>
          </a:p>
          <a:p>
            <a:pPr algn="just"/>
            <a:endParaRPr lang="fr-FR" sz="2000" dirty="0" smtClean="0"/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 stage en entreprise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682393" y="3890739"/>
            <a:ext cx="5947631" cy="1077218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Super… Mais, vous avez aussi parlé d’un </a:t>
            </a:r>
            <a:r>
              <a:rPr lang="fr-FR" sz="3200" dirty="0" smtClean="0">
                <a:solidFill>
                  <a:srgbClr val="E1512D"/>
                </a:solidFill>
              </a:rPr>
              <a:t>rapport de stage</a:t>
            </a:r>
            <a:r>
              <a:rPr lang="fr-FR" sz="3200" dirty="0" smtClean="0"/>
              <a:t>, non 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04333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8504" y="1694670"/>
            <a:ext cx="609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Au retour de stage, vous devrez réaliser un rapport écrit et présenter une </a:t>
            </a:r>
            <a:r>
              <a:rPr lang="fr-FR" sz="2000" dirty="0" smtClean="0">
                <a:solidFill>
                  <a:srgbClr val="E1512D"/>
                </a:solidFill>
              </a:rPr>
              <a:t>soutenance orale </a:t>
            </a:r>
            <a:r>
              <a:rPr lang="fr-FR" sz="2000" dirty="0" smtClean="0"/>
              <a:t>comprenant une description de l'entreprise, vos tâches et votre vie dans le pays.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Un dernier séminaire sera organisé afin de préparer votre rapport de stage, en travaillant avec vos collègues pour partager les expériences vécues.</a:t>
            </a:r>
          </a:p>
          <a:p>
            <a:pPr algn="just"/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 rapport de stage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Les destinations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30841" y="1738823"/>
            <a:ext cx="63335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Etats membres de l'Union Européenne</a:t>
            </a:r>
          </a:p>
          <a:p>
            <a:endParaRPr lang="fr-FR" dirty="0" smtClean="0"/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Belgique		Lituanie                          	Grèce 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Luxembourg		Royaume-Uni                  	Espagne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  <a:tabLst>
                <a:tab pos="2424113" algn="l"/>
                <a:tab pos="4846638" algn="l"/>
              </a:tabLst>
            </a:pPr>
            <a:r>
              <a:rPr lang="fr-FR" dirty="0" smtClean="0"/>
              <a:t>Hongrie</a:t>
            </a:r>
            <a:r>
              <a:rPr lang="fr-FR" dirty="0"/>
              <a:t>	</a:t>
            </a:r>
            <a:r>
              <a:rPr lang="fr-FR" dirty="0" smtClean="0"/>
              <a:t>Bulgarie                            	Croatie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Malte		République tchèque       	Chypre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Pays-Bas		Danemark                        	Lettonie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Autriche		Allemagne                        	Italie 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Pologne		Estonie                             	Suède   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Portugal		Irlande                             	Finlande  </a:t>
            </a:r>
          </a:p>
          <a:p>
            <a:pPr marL="285750" indent="-285750" defTabSz="808038">
              <a:buFont typeface="Wingdings" panose="05000000000000000000" pitchFamily="2" charset="2"/>
              <a:buChar char="v"/>
            </a:pPr>
            <a:r>
              <a:rPr lang="fr-FR" dirty="0" smtClean="0"/>
              <a:t>Roumanie		Slovaquie                         	Slovénie 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55" y="2233618"/>
            <a:ext cx="380426" cy="269730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177" y="2233618"/>
            <a:ext cx="380426" cy="26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38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Les destinations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30841" y="210476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Pays tiers participants au programme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Ancienne République yougoslave de Macédoine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Islande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Liechtenstein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Norvège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Suisse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Turquie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4112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 financement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3167" y="15636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Forfait voyage aller et retour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/>
              <a:t>Selon la distance : 20 € / 180 € / 275 € / 360 € </a:t>
            </a:r>
          </a:p>
          <a:p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381812" y="2782253"/>
            <a:ext cx="69485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Bourse Erasmus+ et aide du Conseil régional de la Nouvelle-Aquitaine 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/>
              <a:t>La bourse du Conseil régional vous sera versée à votre arrivée dans le pays, pour vous aider à faire face à toutes les dépenses liées à l'arrivée dans un autre pays.</a:t>
            </a:r>
          </a:p>
          <a:p>
            <a:endParaRPr lang="fr-FR" dirty="0" smtClean="0"/>
          </a:p>
          <a:p>
            <a:r>
              <a:rPr lang="fr-FR" dirty="0" smtClean="0"/>
              <a:t>La bourse Erasmus+ sera versée à la fin de chaque mois dès la réception de l'attestation mensuelle de stage dans l'entreprise.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3018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33" y="100406"/>
            <a:ext cx="6113098" cy="65259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Partir en Irlande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8504" y="1932228"/>
            <a:ext cx="69485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Forfait voyage aller et retour = 275 €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+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Aide du Conseil régional de Nouvelle-Aquitaine</a:t>
            </a:r>
          </a:p>
          <a:p>
            <a:endParaRPr lang="fr-FR" dirty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+</a:t>
            </a:r>
          </a:p>
          <a:p>
            <a:endParaRPr lang="fr-FR" dirty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Bourse Erasmus+ (180 jours) = 3 800 € </a:t>
            </a: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82813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639" y="83861"/>
            <a:ext cx="6144095" cy="655905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Partir en Espagne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8504" y="1932228"/>
            <a:ext cx="69485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1D4844"/>
                </a:solidFill>
              </a:rPr>
              <a:t>Forfait voyage aller et retour </a:t>
            </a:r>
            <a:r>
              <a:rPr lang="fr-FR" smtClean="0">
                <a:solidFill>
                  <a:srgbClr val="1D4844"/>
                </a:solidFill>
              </a:rPr>
              <a:t>= 20, 180 </a:t>
            </a:r>
            <a:r>
              <a:rPr lang="fr-FR" dirty="0" smtClean="0">
                <a:solidFill>
                  <a:srgbClr val="1D4844"/>
                </a:solidFill>
              </a:rPr>
              <a:t>ou 275 €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+</a:t>
            </a:r>
          </a:p>
          <a:p>
            <a:endParaRPr lang="fr-FR" dirty="0" smtClean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Aide du Conseil régional de Nouvelle-Aquitaine</a:t>
            </a:r>
          </a:p>
          <a:p>
            <a:endParaRPr lang="fr-FR" dirty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+</a:t>
            </a:r>
          </a:p>
          <a:p>
            <a:endParaRPr lang="fr-FR" dirty="0">
              <a:solidFill>
                <a:srgbClr val="1D4844"/>
              </a:solidFill>
            </a:endParaRPr>
          </a:p>
          <a:p>
            <a:r>
              <a:rPr lang="fr-FR" dirty="0" smtClean="0">
                <a:solidFill>
                  <a:srgbClr val="1D4844"/>
                </a:solidFill>
              </a:rPr>
              <a:t>Bourse Erasmus+ (180 jours) = 3 126 € 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15" name="ZoneTexte 14"/>
          <p:cNvSpPr txBox="1"/>
          <p:nvPr/>
        </p:nvSpPr>
        <p:spPr>
          <a:xfrm>
            <a:off x="6053434" y="3629645"/>
            <a:ext cx="5757566" cy="1077218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Ça fait rêver… mais ça va </a:t>
            </a:r>
            <a:r>
              <a:rPr lang="fr-FR" sz="3200" dirty="0" smtClean="0">
                <a:solidFill>
                  <a:srgbClr val="E1512D"/>
                </a:solidFill>
              </a:rPr>
              <a:t>m’apporter quoi</a:t>
            </a:r>
            <a:r>
              <a:rPr lang="fr-FR" sz="3200" dirty="0" smtClean="0"/>
              <a:t>, exactement 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5138492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8504" y="1532924"/>
            <a:ext cx="6096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 Cette mobilité européenne vous apportera :</a:t>
            </a:r>
          </a:p>
          <a:p>
            <a:pPr algn="just"/>
            <a:endParaRPr lang="fr-FR" sz="2000" dirty="0" smtClean="0"/>
          </a:p>
          <a:p>
            <a:pPr marL="447675" indent="-2667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Capacité d'adaptation et d'autonomie ;</a:t>
            </a:r>
          </a:p>
          <a:p>
            <a:pPr marL="447675" indent="-2667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447675" indent="-266700" algn="just">
              <a:buFont typeface="Wingdings" panose="05000000000000000000" pitchFamily="2" charset="2"/>
              <a:buChar char="v"/>
            </a:pPr>
            <a:r>
              <a:rPr lang="fr-FR" sz="2000" dirty="0"/>
              <a:t>M</a:t>
            </a:r>
            <a:r>
              <a:rPr lang="fr-FR" sz="2000" dirty="0" smtClean="0"/>
              <a:t>aîtrise d'une langue étrangère ;</a:t>
            </a:r>
          </a:p>
          <a:p>
            <a:pPr marL="447675" indent="-2667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447675" indent="-266700" algn="just">
              <a:buFont typeface="Wingdings" panose="05000000000000000000" pitchFamily="2" charset="2"/>
              <a:buChar char="v"/>
            </a:pPr>
            <a:r>
              <a:rPr lang="fr-FR" sz="2000" dirty="0"/>
              <a:t>A</a:t>
            </a:r>
            <a:r>
              <a:rPr lang="fr-FR" sz="2000" dirty="0" smtClean="0"/>
              <a:t>cquisition de savoir-faire professionnels ;</a:t>
            </a:r>
          </a:p>
          <a:p>
            <a:pPr marL="447675" indent="-2667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447675" indent="-266700" algn="just">
              <a:buFont typeface="Wingdings" panose="05000000000000000000" pitchFamily="2" charset="2"/>
              <a:buChar char="v"/>
            </a:pPr>
            <a:r>
              <a:rPr lang="fr-FR" sz="2000" dirty="0"/>
              <a:t>D</a:t>
            </a:r>
            <a:r>
              <a:rPr lang="fr-FR" sz="2000" dirty="0" smtClean="0"/>
              <a:t>éveloppement de vos ambitions ;</a:t>
            </a:r>
          </a:p>
          <a:p>
            <a:pPr marL="447675" indent="-2667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447675" indent="-266700" algn="just">
              <a:buFont typeface="Wingdings" panose="05000000000000000000" pitchFamily="2" charset="2"/>
              <a:buChar char="v"/>
            </a:pPr>
            <a:r>
              <a:rPr lang="fr-FR" sz="2000" dirty="0"/>
              <a:t>O</a:t>
            </a:r>
            <a:r>
              <a:rPr lang="fr-FR" sz="2000" dirty="0" smtClean="0"/>
              <a:t>uverture d'esprit.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Pourquoi partir avec </a:t>
            </a:r>
            <a:r>
              <a:rPr lang="fr-FR" sz="3200" dirty="0" smtClean="0">
                <a:solidFill>
                  <a:srgbClr val="1D4844"/>
                </a:solidFill>
              </a:rPr>
              <a:t>AQUITAPRO</a:t>
            </a:r>
            <a:r>
              <a:rPr lang="fr-FR" sz="3200" dirty="0" smtClean="0">
                <a:solidFill>
                  <a:srgbClr val="E1512D"/>
                </a:solidFill>
              </a:rPr>
              <a:t> ?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359290" y="2619613"/>
            <a:ext cx="3972174" cy="584775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+ </a:t>
            </a:r>
            <a:r>
              <a:rPr lang="fr-FR" sz="3200" dirty="0" smtClean="0">
                <a:solidFill>
                  <a:srgbClr val="E1512D"/>
                </a:solidFill>
              </a:rPr>
              <a:t>employabilité</a:t>
            </a:r>
            <a:endParaRPr lang="fr-FR" sz="3200" dirty="0">
              <a:solidFill>
                <a:srgbClr val="E1512D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811152" y="5097742"/>
            <a:ext cx="3351773" cy="584775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+ </a:t>
            </a:r>
            <a:r>
              <a:rPr lang="fr-FR" sz="3200" dirty="0" smtClean="0">
                <a:solidFill>
                  <a:srgbClr val="E1512D"/>
                </a:solidFill>
              </a:rPr>
              <a:t>compétences</a:t>
            </a:r>
            <a:endParaRPr lang="fr-FR" sz="3200" dirty="0">
              <a:solidFill>
                <a:srgbClr val="E151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13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93451" y="3782886"/>
            <a:ext cx="5229336" cy="107721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Et pour </a:t>
            </a:r>
            <a:r>
              <a:rPr lang="fr-FR" sz="3200" dirty="0" smtClean="0">
                <a:solidFill>
                  <a:srgbClr val="E1512D"/>
                </a:solidFill>
              </a:rPr>
              <a:t>partir</a:t>
            </a:r>
            <a:r>
              <a:rPr lang="fr-FR" sz="3200" dirty="0" smtClean="0"/>
              <a:t>, ça se passe comment ?!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655147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571927" y="1452052"/>
            <a:ext cx="7462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Ni plus ni moins qu’un groupement… de lycées, dans ce cas précis.</a:t>
            </a: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3112827" y="2103574"/>
            <a:ext cx="7219412" cy="584775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none">
            <a:spAutoFit/>
          </a:bodyPr>
          <a:lstStyle/>
          <a:p>
            <a:r>
              <a:rPr lang="fr-FR" sz="3200" dirty="0"/>
              <a:t>Et le consortium </a:t>
            </a:r>
            <a:r>
              <a:rPr lang="fr-FR" sz="3200" dirty="0">
                <a:solidFill>
                  <a:srgbClr val="E1512D"/>
                </a:solidFill>
              </a:rPr>
              <a:t>AQUITAPRO</a:t>
            </a:r>
            <a:r>
              <a:rPr lang="fr-FR" sz="3200" dirty="0"/>
              <a:t> sert à quoi ? </a:t>
            </a:r>
          </a:p>
        </p:txBody>
      </p:sp>
    </p:spTree>
    <p:extLst>
      <p:ext uri="{BB962C8B-B14F-4D97-AF65-F5344CB8AC3E}">
        <p14:creationId xmlns:p14="http://schemas.microsoft.com/office/powerpoint/2010/main" val="2842263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Les conditions de départ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26595" y="2142295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arenR"/>
            </a:pPr>
            <a:r>
              <a:rPr lang="fr-FR" sz="2000" dirty="0" smtClean="0"/>
              <a:t>Avoir plus de 18 ans au moment du départ en stage.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6595" y="3045368"/>
            <a:ext cx="8619067" cy="707886"/>
          </a:xfrm>
          <a:prstGeom prst="rect">
            <a:avLst/>
          </a:prstGeom>
          <a:solidFill>
            <a:schemeClr val="bg1">
              <a:alpha val="62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arenR" startAt="2"/>
            </a:pPr>
            <a:r>
              <a:rPr lang="fr-FR" sz="2000" dirty="0" smtClean="0"/>
              <a:t>Être titulaire d’un Bac Pro, d’un BTS ou d’une Mention Complémentaire… depuis moins d’un an.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6595" y="4166991"/>
            <a:ext cx="7160056" cy="400110"/>
          </a:xfrm>
          <a:prstGeom prst="rect">
            <a:avLst/>
          </a:prstGeom>
          <a:solidFill>
            <a:schemeClr val="bg1">
              <a:alpha val="62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arenR" startAt="3"/>
            </a:pPr>
            <a:r>
              <a:rPr lang="fr-FR" sz="2000" dirty="0" smtClean="0"/>
              <a:t>Être actuellement inscrit dans un lycée partenaire </a:t>
            </a:r>
            <a:r>
              <a:rPr lang="fr-FR" sz="2000" dirty="0" smtClean="0">
                <a:solidFill>
                  <a:srgbClr val="E1512D"/>
                </a:solidFill>
              </a:rPr>
              <a:t>AQUITAPRO</a:t>
            </a:r>
            <a:r>
              <a:rPr lang="fr-F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7302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74220" y="1399345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1)  Préparer son projet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Les étapes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413933" y="2176263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2)  Retirer le dossier de candidature en ligne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819775" y="2914650"/>
            <a:ext cx="5953125" cy="584775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Une seule adresse : </a:t>
            </a:r>
            <a:r>
              <a:rPr lang="fr-FR" sz="3200" dirty="0" smtClean="0">
                <a:solidFill>
                  <a:srgbClr val="E1512D"/>
                </a:solidFill>
              </a:rPr>
              <a:t>www</a:t>
            </a:r>
            <a:r>
              <a:rPr lang="fr-FR" sz="3200" dirty="0" smtClean="0"/>
              <a:t>.aquitapro-fcil.org</a:t>
            </a:r>
            <a:endParaRPr lang="fr-FR" sz="3200" dirty="0"/>
          </a:p>
        </p:txBody>
      </p:sp>
      <p:sp>
        <p:nvSpPr>
          <p:cNvPr id="16" name="Rectangle 15"/>
          <p:cNvSpPr/>
          <p:nvPr/>
        </p:nvSpPr>
        <p:spPr>
          <a:xfrm>
            <a:off x="22066" y="3650786"/>
            <a:ext cx="76680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/>
              <a:t>3</a:t>
            </a:r>
            <a:r>
              <a:rPr lang="fr-FR" sz="2000" dirty="0" smtClean="0"/>
              <a:t>)  Rendre son dossier de candidature auprès de son référent mobilité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979099" y="3989063"/>
            <a:ext cx="3949156" cy="584775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a</a:t>
            </a:r>
            <a:r>
              <a:rPr lang="fr-FR" sz="3200" dirty="0" smtClean="0"/>
              <a:t>vant le </a:t>
            </a:r>
            <a:r>
              <a:rPr lang="fr-FR" sz="3200" dirty="0" smtClean="0">
                <a:solidFill>
                  <a:srgbClr val="E1512D"/>
                </a:solidFill>
              </a:rPr>
              <a:t>13 mai </a:t>
            </a:r>
            <a:r>
              <a:rPr lang="fr-FR" sz="3200" dirty="0" smtClean="0"/>
              <a:t>2018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457200" y="5247156"/>
            <a:ext cx="11525250" cy="5232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La </a:t>
            </a:r>
            <a:r>
              <a:rPr lang="fr-FR" sz="2800" dirty="0" smtClean="0">
                <a:solidFill>
                  <a:srgbClr val="E1512D"/>
                </a:solidFill>
              </a:rPr>
              <a:t>sélection</a:t>
            </a:r>
            <a:r>
              <a:rPr lang="fr-FR" sz="2800" dirty="0" smtClean="0"/>
              <a:t> des candidats se fait </a:t>
            </a:r>
            <a:r>
              <a:rPr lang="fr-FR" sz="2800" dirty="0" smtClean="0">
                <a:solidFill>
                  <a:srgbClr val="E1512D"/>
                </a:solidFill>
              </a:rPr>
              <a:t>par le lycée d’origine </a:t>
            </a:r>
            <a:r>
              <a:rPr lang="fr-FR" sz="2800" dirty="0" smtClean="0"/>
              <a:t>via le référent mobilité.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260444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" grpId="0" animBg="1"/>
      <p:bldP spid="16" grpId="0"/>
      <p:bldP spid="17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74220" y="1399345"/>
            <a:ext cx="609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200" dirty="0" smtClean="0"/>
              <a:t>Et ensuite ?!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Les étapes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413933" y="2176263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Les réponses seront données courant </a:t>
            </a:r>
            <a:r>
              <a:rPr lang="fr-FR" sz="2000" dirty="0" smtClean="0">
                <a:solidFill>
                  <a:srgbClr val="E1512D"/>
                </a:solidFill>
              </a:rPr>
              <a:t>juin 2018</a:t>
            </a:r>
            <a:r>
              <a:rPr lang="fr-FR" sz="2000" dirty="0" smtClean="0"/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85775" y="3038475"/>
            <a:ext cx="673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Il vous faudra alors :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Remplir le dossier d’inscription auprès du lycée Gustave Eiffel.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611032" y="4693935"/>
            <a:ext cx="8366142" cy="1077218"/>
          </a:xfrm>
          <a:prstGeom prst="rect">
            <a:avLst/>
          </a:prstGeom>
          <a:solidFill>
            <a:schemeClr val="bg1">
              <a:alpha val="64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Lancement de la formation avec le 1</a:t>
            </a:r>
            <a:r>
              <a:rPr lang="fr-FR" sz="3200" baseline="30000" dirty="0" smtClean="0"/>
              <a:t>er</a:t>
            </a:r>
            <a:r>
              <a:rPr lang="fr-FR" sz="3200" dirty="0" smtClean="0"/>
              <a:t> séminaire : le </a:t>
            </a:r>
            <a:r>
              <a:rPr lang="fr-FR" sz="3200" dirty="0" smtClean="0">
                <a:solidFill>
                  <a:srgbClr val="E1512D"/>
                </a:solidFill>
              </a:rPr>
              <a:t>27 août 2018</a:t>
            </a:r>
            <a:r>
              <a:rPr lang="fr-FR" sz="3200" dirty="0" smtClean="0"/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8655164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49376" y="419140"/>
            <a:ext cx="8666273" cy="584775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Si vous n’avez pas écouté…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08504" y="2099249"/>
            <a:ext cx="7905750" cy="861774"/>
          </a:xfrm>
          <a:prstGeom prst="rect">
            <a:avLst/>
          </a:prstGeom>
          <a:solidFill>
            <a:schemeClr val="bg1">
              <a:alpha val="59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Retrouvez toutes les informations, </a:t>
            </a:r>
            <a:r>
              <a:rPr lang="fr-FR" dirty="0" smtClean="0">
                <a:solidFill>
                  <a:srgbClr val="E1512D"/>
                </a:solidFill>
              </a:rPr>
              <a:t>contacts</a:t>
            </a:r>
            <a:r>
              <a:rPr lang="fr-FR" dirty="0" smtClean="0"/>
              <a:t>, témoignages, FAQ et plus encore sur</a:t>
            </a:r>
          </a:p>
          <a:p>
            <a:pPr defTabSz="671513"/>
            <a:r>
              <a:rPr lang="fr-FR" dirty="0"/>
              <a:t>	</a:t>
            </a:r>
            <a:r>
              <a:rPr lang="fr-FR" dirty="0" smtClean="0"/>
              <a:t>	</a:t>
            </a:r>
            <a:r>
              <a:rPr lang="fr-FR" sz="3200" dirty="0" smtClean="0"/>
              <a:t>www.</a:t>
            </a:r>
            <a:r>
              <a:rPr lang="fr-FR" sz="3200" dirty="0" smtClean="0">
                <a:solidFill>
                  <a:srgbClr val="E1512D"/>
                </a:solidFill>
              </a:rPr>
              <a:t>aquitapro</a:t>
            </a:r>
            <a:r>
              <a:rPr lang="fr-FR" sz="3200" dirty="0" smtClean="0"/>
              <a:t>-fcil.org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3611032" y="5217600"/>
            <a:ext cx="8333318" cy="400110"/>
          </a:xfrm>
          <a:prstGeom prst="rect">
            <a:avLst/>
          </a:prstGeom>
          <a:solidFill>
            <a:schemeClr val="bg1">
              <a:alpha val="67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Ce projet est financé grâce à nos partenaires régionaux et européens.</a:t>
            </a:r>
            <a:endParaRPr lang="fr-FR" sz="2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428" y="5725609"/>
            <a:ext cx="1481328" cy="102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4378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26533" y="3003245"/>
            <a:ext cx="6150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À favoriser la mobilité des jeunes Aquitains dans toute l'Europe pour partir en stage.</a:t>
            </a:r>
          </a:p>
          <a:p>
            <a:pPr algn="just"/>
            <a:endParaRPr lang="fr-FR" sz="2000" dirty="0" smtClean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12827" y="2103574"/>
            <a:ext cx="7219412" cy="584775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none">
            <a:spAutoFit/>
          </a:bodyPr>
          <a:lstStyle/>
          <a:p>
            <a:r>
              <a:rPr lang="fr-FR" sz="3200" dirty="0"/>
              <a:t>Et le consortium </a:t>
            </a:r>
            <a:r>
              <a:rPr lang="fr-FR" sz="3200" dirty="0">
                <a:solidFill>
                  <a:srgbClr val="E1512D"/>
                </a:solidFill>
              </a:rPr>
              <a:t>AQUITAPRO</a:t>
            </a:r>
            <a:r>
              <a:rPr lang="fr-FR" sz="3200" dirty="0"/>
              <a:t> sert à quoi ? </a:t>
            </a:r>
          </a:p>
        </p:txBody>
      </p:sp>
      <p:sp>
        <p:nvSpPr>
          <p:cNvPr id="7" name="Rectangle 6"/>
          <p:cNvSpPr/>
          <p:nvPr/>
        </p:nvSpPr>
        <p:spPr>
          <a:xfrm>
            <a:off x="626533" y="4056523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fr-FR" sz="2000" dirty="0" smtClean="0">
                <a:solidFill>
                  <a:srgbClr val="E1512D"/>
                </a:solidFill>
              </a:rPr>
              <a:t>AQUITAPRO</a:t>
            </a:r>
            <a:r>
              <a:rPr lang="fr-FR" sz="2000" dirty="0" smtClean="0"/>
              <a:t> regroupe plusieurs </a:t>
            </a:r>
            <a:r>
              <a:rPr lang="fr-FR" sz="2000" dirty="0"/>
              <a:t>lycées de la région, qui ont pour objectif d'offrir l'opportunité aux jeunes diplômés d'un Bac </a:t>
            </a:r>
            <a:r>
              <a:rPr lang="fr-FR" sz="2000" dirty="0" smtClean="0"/>
              <a:t>Pro, d’une Mention complémentaire </a:t>
            </a:r>
            <a:r>
              <a:rPr lang="fr-FR" sz="2000" dirty="0"/>
              <a:t>ou d'un BTS de vivre une expérience professionnelle à l'étranger.</a:t>
            </a:r>
          </a:p>
        </p:txBody>
      </p:sp>
    </p:spTree>
    <p:extLst>
      <p:ext uri="{BB962C8B-B14F-4D97-AF65-F5344CB8AC3E}">
        <p14:creationId xmlns:p14="http://schemas.microsoft.com/office/powerpoint/2010/main" val="29850034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8504" y="1426581"/>
            <a:ext cx="67643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Établissements membres du consortium </a:t>
            </a:r>
            <a:r>
              <a:rPr lang="fr-FR" dirty="0" smtClean="0">
                <a:solidFill>
                  <a:srgbClr val="E1512D"/>
                </a:solidFill>
              </a:rPr>
              <a:t>AQUITAPRO</a:t>
            </a:r>
            <a:r>
              <a:rPr lang="fr-FR" dirty="0" smtClean="0"/>
              <a:t> :</a:t>
            </a:r>
          </a:p>
          <a:p>
            <a:endParaRPr lang="fr-FR" dirty="0" smtClean="0"/>
          </a:p>
          <a:p>
            <a:r>
              <a:rPr lang="fr-FR" dirty="0">
                <a:solidFill>
                  <a:srgbClr val="1D4844"/>
                </a:solidFill>
              </a:rPr>
              <a:t>DORDOGNE</a:t>
            </a:r>
          </a:p>
          <a:p>
            <a:r>
              <a:rPr lang="fr-FR" dirty="0"/>
              <a:t>Lycée des métiers Hélène Duc - Sud Périgord (Bergerac)</a:t>
            </a:r>
            <a:br>
              <a:rPr lang="fr-FR" dirty="0"/>
            </a:br>
            <a:r>
              <a:rPr lang="fr-FR" dirty="0"/>
              <a:t>Cité scolaire de </a:t>
            </a:r>
            <a:r>
              <a:rPr lang="fr-FR" dirty="0" err="1"/>
              <a:t>Bertran</a:t>
            </a:r>
            <a:r>
              <a:rPr lang="fr-FR" dirty="0"/>
              <a:t>-de-Born (Périgueux)</a:t>
            </a:r>
            <a:br>
              <a:rPr lang="fr-FR" dirty="0"/>
            </a:br>
            <a:r>
              <a:rPr lang="fr-FR" dirty="0"/>
              <a:t>Lycée Jean Capelle (Bergerac)</a:t>
            </a:r>
            <a:br>
              <a:rPr lang="fr-FR" dirty="0"/>
            </a:br>
            <a:r>
              <a:rPr lang="fr-FR" dirty="0"/>
              <a:t>Lycée professionnel Léonard de Vinci (Périgueux)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08504" y="374062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1D4844"/>
                </a:solidFill>
              </a:rPr>
              <a:t>LOT-ET-GARONNE</a:t>
            </a:r>
          </a:p>
          <a:p>
            <a:r>
              <a:rPr lang="fr-FR" dirty="0"/>
              <a:t>Lycée Jaques de </a:t>
            </a:r>
            <a:r>
              <a:rPr lang="fr-FR" dirty="0" err="1"/>
              <a:t>Romas</a:t>
            </a:r>
            <a:r>
              <a:rPr lang="fr-FR" dirty="0"/>
              <a:t> (Nérac)</a:t>
            </a:r>
            <a:br>
              <a:rPr lang="fr-FR" dirty="0"/>
            </a:br>
            <a:r>
              <a:rPr lang="fr-FR" dirty="0"/>
              <a:t>OGEC Notre Dame de la Compassion (Marmande)</a:t>
            </a:r>
            <a:br>
              <a:rPr lang="fr-FR" dirty="0"/>
            </a:br>
            <a:r>
              <a:rPr lang="fr-FR" dirty="0"/>
              <a:t>Lycée Jean Baptiste de </a:t>
            </a:r>
            <a:r>
              <a:rPr lang="fr-FR" dirty="0" err="1"/>
              <a:t>Baudre</a:t>
            </a:r>
            <a:r>
              <a:rPr lang="fr-FR" dirty="0"/>
              <a:t> (Agen)</a:t>
            </a:r>
          </a:p>
        </p:txBody>
      </p:sp>
    </p:spTree>
    <p:extLst>
      <p:ext uri="{BB962C8B-B14F-4D97-AF65-F5344CB8AC3E}">
        <p14:creationId xmlns:p14="http://schemas.microsoft.com/office/powerpoint/2010/main" val="22004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18352" y="154238"/>
            <a:ext cx="6096000" cy="60324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1D4844"/>
                </a:solidFill>
              </a:rPr>
              <a:t>GIRONDE</a:t>
            </a:r>
          </a:p>
          <a:p>
            <a:r>
              <a:rPr lang="fr-FR" sz="1600" dirty="0"/>
              <a:t>Lycée Polyvalent Gustave Eiffel : lycée coordinateur (Bordeaux)</a:t>
            </a:r>
            <a:br>
              <a:rPr lang="fr-FR" sz="1600" dirty="0"/>
            </a:br>
            <a:r>
              <a:rPr lang="fr-FR" sz="1600" dirty="0"/>
              <a:t>Lycée des Métiers La Ruche (Bordeaux)</a:t>
            </a:r>
            <a:br>
              <a:rPr lang="fr-FR" sz="1600" dirty="0"/>
            </a:br>
            <a:r>
              <a:rPr lang="fr-FR" sz="1600" dirty="0"/>
              <a:t>Lycée Toulouse Lautrec (Bordeaux)</a:t>
            </a:r>
            <a:br>
              <a:rPr lang="fr-FR" sz="1600" dirty="0"/>
            </a:br>
            <a:r>
              <a:rPr lang="fr-FR" sz="1600" dirty="0"/>
              <a:t>CFA agricole de la Gironde (Blanquefort)</a:t>
            </a:r>
            <a:br>
              <a:rPr lang="fr-FR" sz="1600" dirty="0"/>
            </a:br>
            <a:r>
              <a:rPr lang="fr-FR" sz="1600" dirty="0" err="1"/>
              <a:t>Aérocampus</a:t>
            </a:r>
            <a:r>
              <a:rPr lang="fr-FR" sz="1600" dirty="0"/>
              <a:t> Aquitaine (</a:t>
            </a:r>
            <a:r>
              <a:rPr lang="fr-FR" sz="1600" dirty="0" err="1"/>
              <a:t>Latresne</a:t>
            </a:r>
            <a:r>
              <a:rPr lang="fr-FR" sz="1600" dirty="0"/>
              <a:t>)</a:t>
            </a:r>
            <a:br>
              <a:rPr lang="fr-FR" sz="1600" dirty="0"/>
            </a:br>
            <a:r>
              <a:rPr lang="fr-FR" sz="1600" dirty="0"/>
              <a:t>Lycée Flora Tristan (</a:t>
            </a:r>
            <a:r>
              <a:rPr lang="fr-FR" sz="1600" dirty="0" err="1"/>
              <a:t>Camblanes</a:t>
            </a:r>
            <a:r>
              <a:rPr lang="fr-FR" sz="1600" dirty="0"/>
              <a:t>-et-</a:t>
            </a:r>
            <a:r>
              <a:rPr lang="fr-FR" sz="1600" dirty="0" err="1"/>
              <a:t>Meynac</a:t>
            </a:r>
            <a:r>
              <a:rPr lang="fr-FR" sz="1600" dirty="0"/>
              <a:t>)</a:t>
            </a:r>
            <a:br>
              <a:rPr lang="fr-FR" sz="1600" dirty="0"/>
            </a:br>
            <a:r>
              <a:rPr lang="fr-FR" sz="1600" dirty="0"/>
              <a:t>Lycée Alfred Kastler (Talence)</a:t>
            </a:r>
            <a:br>
              <a:rPr lang="fr-FR" sz="1600" dirty="0"/>
            </a:br>
            <a:r>
              <a:rPr lang="fr-FR" sz="1600" dirty="0"/>
              <a:t>Lycée Henri </a:t>
            </a:r>
            <a:r>
              <a:rPr lang="fr-FR" sz="1600" dirty="0" err="1"/>
              <a:t>Brulle</a:t>
            </a:r>
            <a:r>
              <a:rPr lang="fr-FR" sz="1600" dirty="0"/>
              <a:t> (Libourne)</a:t>
            </a:r>
            <a:br>
              <a:rPr lang="fr-FR" sz="1600" dirty="0"/>
            </a:br>
            <a:r>
              <a:rPr lang="fr-FR" sz="1600" dirty="0"/>
              <a:t>Lycée Victor Louis (Talence)</a:t>
            </a:r>
            <a:br>
              <a:rPr lang="fr-FR" sz="1600" dirty="0"/>
            </a:br>
            <a:r>
              <a:rPr lang="fr-FR" sz="1600" dirty="0"/>
              <a:t>Lycée Jean Condorcet (Bordeaux)</a:t>
            </a:r>
            <a:br>
              <a:rPr lang="fr-FR" sz="1600" dirty="0"/>
            </a:br>
            <a:r>
              <a:rPr lang="fr-FR" sz="1600" dirty="0"/>
              <a:t>Lycée Vaclav Havel (Bègles)</a:t>
            </a:r>
            <a:br>
              <a:rPr lang="fr-FR" sz="1600" dirty="0"/>
            </a:br>
            <a:r>
              <a:rPr lang="fr-FR" sz="1600" dirty="0"/>
              <a:t>Lycée Condorcet Arcachon (Arcachon)</a:t>
            </a:r>
            <a:br>
              <a:rPr lang="fr-FR" sz="1600" dirty="0"/>
            </a:br>
            <a:r>
              <a:rPr lang="fr-FR" sz="1600" dirty="0"/>
              <a:t>Lycée Nicolas Brémontier (Bordeaux)</a:t>
            </a:r>
            <a:br>
              <a:rPr lang="fr-FR" sz="1600" dirty="0"/>
            </a:br>
            <a:r>
              <a:rPr lang="fr-FR" sz="1600" dirty="0"/>
              <a:t>Lycée Odilon Redon (Pauillac)</a:t>
            </a:r>
            <a:br>
              <a:rPr lang="fr-FR" sz="1600" dirty="0"/>
            </a:br>
            <a:r>
              <a:rPr lang="fr-FR" sz="1600" dirty="0"/>
              <a:t>Lycée Polyvalent Jean Monnet (Libourne)</a:t>
            </a:r>
            <a:br>
              <a:rPr lang="fr-FR" sz="1600" dirty="0"/>
            </a:br>
            <a:r>
              <a:rPr lang="fr-FR" sz="1600" dirty="0"/>
              <a:t>Lycée Professionnel </a:t>
            </a:r>
            <a:r>
              <a:rPr lang="fr-FR" sz="1600" dirty="0" err="1"/>
              <a:t>Trégey</a:t>
            </a:r>
            <a:r>
              <a:rPr lang="fr-FR" sz="1600" dirty="0"/>
              <a:t>-Rive de Garonne (Bordeaux)</a:t>
            </a:r>
            <a:br>
              <a:rPr lang="fr-FR" sz="1600" dirty="0"/>
            </a:br>
            <a:r>
              <a:rPr lang="fr-FR" sz="1600" dirty="0"/>
              <a:t>Lycée des </a:t>
            </a:r>
            <a:r>
              <a:rPr lang="fr-FR" sz="1600" dirty="0" err="1"/>
              <a:t>Menuts</a:t>
            </a:r>
            <a:r>
              <a:rPr lang="fr-FR" sz="1600" dirty="0"/>
              <a:t> (Bordeaux)</a:t>
            </a:r>
            <a:br>
              <a:rPr lang="fr-FR" sz="1600" dirty="0"/>
            </a:br>
            <a:r>
              <a:rPr lang="fr-FR" sz="1600" dirty="0"/>
              <a:t>Lycée Saint Louis (Bordeaux)</a:t>
            </a:r>
            <a:br>
              <a:rPr lang="fr-FR" sz="1600" dirty="0"/>
            </a:br>
            <a:r>
              <a:rPr lang="fr-FR" sz="1600" dirty="0"/>
              <a:t>Lycée professionnel St Michel (Blanquefort)</a:t>
            </a:r>
            <a:br>
              <a:rPr lang="fr-FR" sz="1600" dirty="0"/>
            </a:br>
            <a:r>
              <a:rPr lang="fr-FR" sz="1600" dirty="0"/>
              <a:t>Lycée Les Iris (Lormont)</a:t>
            </a:r>
            <a:br>
              <a:rPr lang="fr-FR" sz="1600" dirty="0"/>
            </a:br>
            <a:r>
              <a:rPr lang="fr-FR" sz="1600" dirty="0"/>
              <a:t>Lycée François Mauriac (Bordeaux)</a:t>
            </a:r>
            <a:br>
              <a:rPr lang="fr-FR" sz="1600" dirty="0"/>
            </a:br>
            <a:r>
              <a:rPr lang="fr-FR" sz="1600" dirty="0"/>
              <a:t>Lycée d'Hôtellerie et Tourisme de Gascogne (Talence)</a:t>
            </a:r>
            <a:br>
              <a:rPr lang="fr-FR" sz="1600" dirty="0"/>
            </a:br>
            <a:r>
              <a:rPr lang="fr-FR" sz="1600" dirty="0"/>
              <a:t>OGEC Saint Vincent de Paul (Bordeaux) 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1762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08504" y="224580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1D4844"/>
                </a:solidFill>
              </a:rPr>
              <a:t>LANDES</a:t>
            </a:r>
          </a:p>
          <a:p>
            <a:r>
              <a:rPr lang="fr-FR" dirty="0"/>
              <a:t>Lycée de Borda (Dax)</a:t>
            </a:r>
            <a:br>
              <a:rPr lang="fr-FR" dirty="0"/>
            </a:br>
            <a:r>
              <a:rPr lang="fr-FR" dirty="0"/>
              <a:t>Lycée Professionnel Saint </a:t>
            </a:r>
            <a:r>
              <a:rPr lang="fr-FR" dirty="0" err="1"/>
              <a:t>Exupèry</a:t>
            </a:r>
            <a:r>
              <a:rPr lang="fr-FR" dirty="0"/>
              <a:t> (</a:t>
            </a:r>
            <a:r>
              <a:rPr lang="fr-FR" dirty="0" err="1"/>
              <a:t>Parentis</a:t>
            </a:r>
            <a:r>
              <a:rPr lang="fr-FR" dirty="0"/>
              <a:t>-en-Born)</a:t>
            </a:r>
            <a:br>
              <a:rPr lang="fr-FR" dirty="0"/>
            </a:br>
            <a:r>
              <a:rPr lang="fr-FR" dirty="0"/>
              <a:t>Lycée Robert </a:t>
            </a:r>
            <a:r>
              <a:rPr lang="fr-FR" dirty="0" err="1"/>
              <a:t>Wlérick</a:t>
            </a:r>
            <a:r>
              <a:rPr lang="fr-FR" dirty="0"/>
              <a:t> (Mont-de-Marsan)</a:t>
            </a:r>
            <a:br>
              <a:rPr lang="fr-FR" dirty="0"/>
            </a:br>
            <a:r>
              <a:rPr lang="fr-FR" dirty="0"/>
              <a:t>Lycée </a:t>
            </a:r>
            <a:r>
              <a:rPr lang="fr-FR" dirty="0" err="1"/>
              <a:t>Saubrigues</a:t>
            </a:r>
            <a:r>
              <a:rPr lang="fr-FR" dirty="0"/>
              <a:t> (</a:t>
            </a:r>
            <a:r>
              <a:rPr lang="fr-FR" dirty="0" err="1"/>
              <a:t>Saubrigues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Lycée Frédéric Estève des métiers de l'automobile et du transport (Mont-de-Marsan) 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548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46917" y="1428782"/>
            <a:ext cx="62465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1D4844"/>
                </a:solidFill>
              </a:rPr>
              <a:t>PYRENEES-ATLANTIQUES</a:t>
            </a:r>
          </a:p>
          <a:p>
            <a:r>
              <a:rPr lang="fr-FR" dirty="0"/>
              <a:t>Lycée </a:t>
            </a:r>
            <a:r>
              <a:rPr lang="fr-FR" dirty="0" err="1"/>
              <a:t>Aizpurdi</a:t>
            </a:r>
            <a:r>
              <a:rPr lang="fr-FR" dirty="0"/>
              <a:t> (Hendaye)</a:t>
            </a:r>
            <a:br>
              <a:rPr lang="fr-FR" dirty="0"/>
            </a:br>
            <a:r>
              <a:rPr lang="fr-FR" dirty="0"/>
              <a:t>Lycée Louis de Foix (Bayonne)</a:t>
            </a:r>
            <a:br>
              <a:rPr lang="fr-FR" dirty="0"/>
            </a:br>
            <a:r>
              <a:rPr lang="fr-FR" dirty="0"/>
              <a:t>Lycée Hôtelier Biarritz Atlantique (Biarritz)</a:t>
            </a:r>
            <a:br>
              <a:rPr lang="fr-FR" dirty="0"/>
            </a:br>
            <a:r>
              <a:rPr lang="fr-FR" dirty="0"/>
              <a:t>Lycée des Métiers Côte Basque Ramiro </a:t>
            </a:r>
            <a:r>
              <a:rPr lang="fr-FR" dirty="0" err="1"/>
              <a:t>Arrue</a:t>
            </a:r>
            <a:r>
              <a:rPr lang="fr-FR" dirty="0"/>
              <a:t> (Saint-Jean-de-Luz)</a:t>
            </a:r>
            <a:br>
              <a:rPr lang="fr-FR" dirty="0"/>
            </a:br>
            <a:r>
              <a:rPr lang="fr-FR" dirty="0"/>
              <a:t>Lycée Honoré </a:t>
            </a:r>
            <a:r>
              <a:rPr lang="fr-FR" dirty="0" err="1"/>
              <a:t>Baradat</a:t>
            </a:r>
            <a:r>
              <a:rPr lang="fr-FR" dirty="0"/>
              <a:t> (Pau)</a:t>
            </a:r>
            <a:br>
              <a:rPr lang="fr-FR" dirty="0"/>
            </a:br>
            <a:r>
              <a:rPr lang="fr-FR" dirty="0"/>
              <a:t>Lycée des Métiers </a:t>
            </a:r>
            <a:r>
              <a:rPr lang="fr-FR" dirty="0" smtClean="0"/>
              <a:t>Gabriel </a:t>
            </a:r>
            <a:r>
              <a:rPr lang="fr-FR" dirty="0" err="1"/>
              <a:t>Haure</a:t>
            </a:r>
            <a:r>
              <a:rPr lang="fr-FR" dirty="0"/>
              <a:t>-Place (</a:t>
            </a:r>
            <a:r>
              <a:rPr lang="fr-FR" dirty="0" err="1"/>
              <a:t>Coarraze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Lycée Cantau (Anglet)</a:t>
            </a:r>
            <a:br>
              <a:rPr lang="fr-FR" dirty="0"/>
            </a:br>
            <a:r>
              <a:rPr lang="fr-FR" dirty="0"/>
              <a:t>Lycée professionnel Molière (Orthez)</a:t>
            </a:r>
            <a:br>
              <a:rPr lang="fr-FR" dirty="0"/>
            </a:br>
            <a:r>
              <a:rPr lang="fr-FR" dirty="0"/>
              <a:t>Lycée professionnel Francis Jammes (Orthez</a:t>
            </a:r>
            <a:r>
              <a:rPr lang="fr-FR" dirty="0" smtClean="0"/>
              <a:t>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Lycée René Cassin (Bayonne)</a:t>
            </a:r>
            <a:br>
              <a:rPr lang="fr-FR" dirty="0"/>
            </a:br>
            <a:r>
              <a:rPr lang="fr-FR" dirty="0"/>
              <a:t>Lycée professionnel JP </a:t>
            </a:r>
            <a:r>
              <a:rPr lang="fr-FR" dirty="0" err="1"/>
              <a:t>Champo</a:t>
            </a:r>
            <a:r>
              <a:rPr lang="fr-FR" dirty="0"/>
              <a:t> (</a:t>
            </a:r>
            <a:r>
              <a:rPr lang="fr-FR" dirty="0" err="1"/>
              <a:t>Mauleon</a:t>
            </a:r>
            <a:r>
              <a:rPr lang="fr-FR" dirty="0"/>
              <a:t>-Soule) 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0718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3034" y="2402449"/>
            <a:ext cx="55203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200" dirty="0" smtClean="0"/>
              <a:t>Bon. </a:t>
            </a:r>
          </a:p>
          <a:p>
            <a:pPr algn="just"/>
            <a:r>
              <a:rPr lang="fr-FR" sz="3200" dirty="0" smtClean="0"/>
              <a:t>On fait un</a:t>
            </a:r>
            <a:r>
              <a:rPr lang="fr-FR" sz="3200" dirty="0" smtClean="0">
                <a:solidFill>
                  <a:srgbClr val="E1512D"/>
                </a:solidFill>
              </a:rPr>
              <a:t> stage</a:t>
            </a:r>
            <a:r>
              <a:rPr lang="fr-FR" sz="3200" dirty="0" smtClean="0"/>
              <a:t>, et c’est tout ?!</a:t>
            </a:r>
            <a:endParaRPr lang="fr-FR" sz="32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21598" y="4506331"/>
            <a:ext cx="3688291" cy="584775"/>
          </a:xfrm>
          <a:prstGeom prst="rect">
            <a:avLst/>
          </a:prstGeom>
          <a:solidFill>
            <a:schemeClr val="bg1"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Bien sûr que non 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495956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34" y="124805"/>
            <a:ext cx="6155266" cy="6570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4" y="124805"/>
            <a:ext cx="876829" cy="9991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5820" y="1485350"/>
            <a:ext cx="6096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/>
              <a:t>Vous serez inscrits au lycée Gustave Eiffel dans une FCIL (Formation Complémentaire d'Initiative Locale) nommée Formation Complémentaire à l'International.</a:t>
            </a:r>
          </a:p>
          <a:p>
            <a:pPr algn="just"/>
            <a:r>
              <a:rPr lang="fr-FR" sz="2000" dirty="0" smtClean="0"/>
              <a:t>La durée de la </a:t>
            </a:r>
            <a:r>
              <a:rPr lang="fr-FR" sz="2000" dirty="0" smtClean="0">
                <a:solidFill>
                  <a:srgbClr val="E1512D"/>
                </a:solidFill>
              </a:rPr>
              <a:t>formation</a:t>
            </a:r>
            <a:r>
              <a:rPr lang="fr-FR" sz="2000" dirty="0" smtClean="0"/>
              <a:t> est de </a:t>
            </a:r>
            <a:r>
              <a:rPr lang="fr-FR" sz="2000" dirty="0" smtClean="0">
                <a:solidFill>
                  <a:srgbClr val="E1512D"/>
                </a:solidFill>
              </a:rPr>
              <a:t>36 semaines </a:t>
            </a:r>
            <a:r>
              <a:rPr lang="fr-FR" sz="2000" dirty="0" smtClean="0"/>
              <a:t>= une année scolaire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6 à 8 semaines de préparation </a:t>
            </a:r>
            <a:r>
              <a:rPr lang="fr-FR" sz="2000" dirty="0"/>
              <a:t>l</a:t>
            </a:r>
            <a:r>
              <a:rPr lang="fr-FR" sz="2000" dirty="0" smtClean="0"/>
              <a:t>inguistique et culturelle 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26 semaines de stage en entreprise 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fr-FR" sz="2000" dirty="0" smtClean="0"/>
              <a:t>2 à 4 semaines consacrées à la rédaction du rapport de stage.</a:t>
            </a:r>
          </a:p>
          <a:p>
            <a:pPr algn="just"/>
            <a:endParaRPr lang="fr-FR" sz="2000" dirty="0" smtClean="0"/>
          </a:p>
          <a:p>
            <a:pPr algn="just"/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2249377" y="41914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 smtClean="0">
                <a:solidFill>
                  <a:srgbClr val="E1512D"/>
                </a:solidFill>
              </a:rPr>
              <a:t>Le cadre</a:t>
            </a:r>
            <a:endParaRPr lang="fr-FR" sz="3200" dirty="0">
              <a:solidFill>
                <a:srgbClr val="E1512D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77" y="6369194"/>
            <a:ext cx="1563555" cy="314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8" y="6074549"/>
            <a:ext cx="1201115" cy="64400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19" y="6226284"/>
            <a:ext cx="1342173" cy="57740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1" y="5996501"/>
            <a:ext cx="136398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92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826</Words>
  <Application>Microsoft Office PowerPoint</Application>
  <PresentationFormat>Grand écran</PresentationFormat>
  <Paragraphs>143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francis</dc:creator>
  <cp:lastModifiedBy>francis</cp:lastModifiedBy>
  <cp:revision>53</cp:revision>
  <dcterms:created xsi:type="dcterms:W3CDTF">2017-12-12T11:04:07Z</dcterms:created>
  <dcterms:modified xsi:type="dcterms:W3CDTF">2017-12-14T13:43:54Z</dcterms:modified>
</cp:coreProperties>
</file>