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12D"/>
    <a:srgbClr val="1D4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91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73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7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7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2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47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5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0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21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47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4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6A60-597B-48D9-93DE-AFC714145D4C}" type="datetimeFigureOut">
              <a:rPr lang="fr-FR" smtClean="0"/>
              <a:t>15/01/2018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FB3C-B316-42FE-818C-F10EFDF40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g"/><Relationship Id="rId7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4" y="980"/>
            <a:ext cx="6155266" cy="65709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31800" y="3344333"/>
            <a:ext cx="9144000" cy="1681163"/>
          </a:xfrm>
        </p:spPr>
        <p:txBody>
          <a:bodyPr>
            <a:normAutofit fontScale="90000"/>
          </a:bodyPr>
          <a:lstStyle/>
          <a:p>
            <a:r>
              <a:rPr lang="fr-FR" cap="all" dirty="0" smtClean="0">
                <a:solidFill>
                  <a:srgbClr val="E1512D"/>
                </a:solidFill>
                <a:latin typeface="RotisSemiSerif" panose="02000000000000000000" pitchFamily="2" charset="0"/>
              </a:rPr>
              <a:t>Témoignages des candidats</a:t>
            </a:r>
            <a:endParaRPr lang="fr-FR" cap="all" dirty="0">
              <a:solidFill>
                <a:srgbClr val="E1512D"/>
              </a:solidFill>
              <a:latin typeface="RotisSemiSerif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7" y="6098515"/>
            <a:ext cx="929408" cy="5025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55" y="6192445"/>
            <a:ext cx="1563555" cy="3146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20" y="6035972"/>
            <a:ext cx="1458884" cy="6276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65" y="5949729"/>
            <a:ext cx="1363980" cy="800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" y="68912"/>
            <a:ext cx="860108" cy="9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459"/>
            <a:ext cx="10515600" cy="66780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Nicolas</a:t>
            </a:r>
            <a:r>
              <a:rPr lang="fr-FR" sz="1400" dirty="0" smtClean="0">
                <a:latin typeface="Tarzana-Narrow" panose="020B0500000000000000" pitchFamily="34" charset="0"/>
              </a:rPr>
              <a:t>   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23 ans – BTS Audiovisuel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 promotion 2014 – 2015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 Royaume-Un</a:t>
            </a:r>
            <a:r>
              <a:rPr lang="fr-FR" sz="1600" dirty="0">
                <a:solidFill>
                  <a:srgbClr val="1D4844"/>
                </a:solidFill>
                <a:latin typeface="Tarzana-Narrow" panose="020B0500000000000000" pitchFamily="34" charset="0"/>
              </a:rPr>
              <a:t>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33" y="1901831"/>
            <a:ext cx="6002867" cy="4244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J'ai envoyé mon CV un peu partout... et c'est finalement à Manchester que </a:t>
            </a:r>
            <a:r>
              <a:rPr lang="fr-FR" sz="1800" dirty="0" err="1" smtClean="0">
                <a:latin typeface="Tarzana-Narrow" panose="020B0500000000000000" pitchFamily="34" charset="0"/>
              </a:rPr>
              <a:t>Nine</a:t>
            </a:r>
            <a:r>
              <a:rPr lang="fr-FR" sz="1800" dirty="0" smtClean="0">
                <a:latin typeface="Tarzana-Narrow" panose="020B0500000000000000" pitchFamily="34" charset="0"/>
              </a:rPr>
              <a:t> </a:t>
            </a:r>
            <a:r>
              <a:rPr lang="fr-FR" sz="1800" dirty="0" err="1" smtClean="0">
                <a:latin typeface="Tarzana-Narrow" panose="020B0500000000000000" pitchFamily="34" charset="0"/>
              </a:rPr>
              <a:t>Lives</a:t>
            </a:r>
            <a:r>
              <a:rPr lang="fr-FR" sz="1800" dirty="0" smtClean="0">
                <a:latin typeface="Tarzana-Narrow" panose="020B0500000000000000" pitchFamily="34" charset="0"/>
              </a:rPr>
              <a:t> Media, une société de production de télévision, m'a choisi pour intégrer leur équipe en tant que stagiaire. </a:t>
            </a:r>
          </a:p>
          <a:p>
            <a:pPr marL="0" indent="0" algn="just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L'aventure à </a:t>
            </a:r>
            <a:r>
              <a:rPr lang="fr-FR" sz="1800" dirty="0" err="1" smtClean="0">
                <a:latin typeface="Tarzana-Narrow" panose="020B0500000000000000" pitchFamily="34" charset="0"/>
              </a:rPr>
              <a:t>Nine</a:t>
            </a:r>
            <a:r>
              <a:rPr lang="fr-FR" sz="1800" dirty="0" smtClean="0">
                <a:latin typeface="Tarzana-Narrow" panose="020B0500000000000000" pitchFamily="34" charset="0"/>
              </a:rPr>
              <a:t> </a:t>
            </a:r>
            <a:r>
              <a:rPr lang="fr-FR" sz="1800" dirty="0" err="1" smtClean="0">
                <a:latin typeface="Tarzana-Narrow" panose="020B0500000000000000" pitchFamily="34" charset="0"/>
              </a:rPr>
              <a:t>Lives</a:t>
            </a:r>
            <a:r>
              <a:rPr lang="fr-FR" sz="1800" dirty="0" smtClean="0">
                <a:latin typeface="Tarzana-Narrow" panose="020B0500000000000000" pitchFamily="34" charset="0"/>
              </a:rPr>
              <a:t> Media s'est formidablement bien passée. Au fur et à mesure des semaines, </a:t>
            </a:r>
            <a:r>
              <a:rPr lang="fr-FR" sz="18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l'équipe m'a donné de plus en plus de responsabilités</a:t>
            </a:r>
            <a:r>
              <a:rPr lang="fr-FR" sz="1800" dirty="0" smtClean="0">
                <a:latin typeface="Tarzana-Narrow" panose="020B0500000000000000" pitchFamily="34" charset="0"/>
              </a:rPr>
              <a:t> : assister aux tournages, apporter des idées aux chaînes de télévision... Puis, monteur pour leurs </a:t>
            </a:r>
            <a:r>
              <a:rPr lang="fr-FR" sz="1800" dirty="0" err="1" smtClean="0">
                <a:latin typeface="Tarzana-Narrow" panose="020B0500000000000000" pitchFamily="34" charset="0"/>
              </a:rPr>
              <a:t>tasters</a:t>
            </a:r>
            <a:r>
              <a:rPr lang="fr-FR" sz="1800" dirty="0" smtClean="0">
                <a:latin typeface="Tarzana-Narrow" panose="020B0500000000000000" pitchFamily="34" charset="0"/>
              </a:rPr>
              <a:t>* et, enfin, monteur pour la vidéo promotionnelle de fin d'année de la BBC, diffusée sur les écrans géants de </a:t>
            </a:r>
            <a:r>
              <a:rPr lang="fr-FR" sz="1800" dirty="0" err="1" smtClean="0">
                <a:latin typeface="Tarzana-Narrow" panose="020B0500000000000000" pitchFamily="34" charset="0"/>
              </a:rPr>
              <a:t>MediaCityUK</a:t>
            </a:r>
            <a:r>
              <a:rPr lang="fr-FR" sz="1800" dirty="0" smtClean="0">
                <a:latin typeface="Tarzana-Narrow" panose="020B0500000000000000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Au fur et à mesure, les opportunités n'ont cessé de grandir et, aujourd’hui, je suis </a:t>
            </a:r>
            <a:r>
              <a:rPr lang="fr-FR" sz="18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employé par </a:t>
            </a:r>
            <a:r>
              <a:rPr lang="fr-FR" sz="1800" dirty="0" err="1" smtClean="0">
                <a:solidFill>
                  <a:srgbClr val="E1512D"/>
                </a:solidFill>
                <a:latin typeface="Tarzana-Narrow" panose="020B0500000000000000" pitchFamily="34" charset="0"/>
              </a:rPr>
              <a:t>Nine</a:t>
            </a:r>
            <a:r>
              <a:rPr lang="fr-FR" sz="18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 </a:t>
            </a:r>
            <a:r>
              <a:rPr lang="fr-FR" sz="1800" dirty="0" err="1" smtClean="0">
                <a:solidFill>
                  <a:srgbClr val="E1512D"/>
                </a:solidFill>
                <a:latin typeface="Tarzana-Narrow" panose="020B0500000000000000" pitchFamily="34" charset="0"/>
              </a:rPr>
              <a:t>Lives</a:t>
            </a:r>
            <a:r>
              <a:rPr lang="fr-FR" sz="1800" dirty="0">
                <a:solidFill>
                  <a:srgbClr val="E1512D"/>
                </a:solidFill>
                <a:latin typeface="Tarzana-Narrow" panose="020B0500000000000000" pitchFamily="34" charset="0"/>
              </a:rPr>
              <a:t> </a:t>
            </a:r>
            <a:r>
              <a:rPr lang="fr-FR" sz="18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Media et </a:t>
            </a:r>
            <a:r>
              <a:rPr lang="fr-FR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ai fait ma vie à Manchester</a:t>
            </a:r>
            <a:r>
              <a:rPr lang="fr-FR" sz="1800" dirty="0" smtClean="0">
                <a:latin typeface="Tarzana-Narrow" panose="020B0500000000000000" pitchFamily="34" charset="0"/>
              </a:rPr>
              <a:t>.</a:t>
            </a:r>
          </a:p>
          <a:p>
            <a:pPr marL="0" indent="0" algn="just">
              <a:buNone/>
            </a:pPr>
            <a:endParaRPr lang="fr-FR" sz="1800" dirty="0" smtClean="0">
              <a:latin typeface="Tarzana-Narrow" panose="020B0500000000000000" pitchFamily="34" charset="0"/>
            </a:endParaRPr>
          </a:p>
          <a:p>
            <a:pPr marL="0" indent="0" algn="just">
              <a:buNone/>
            </a:pPr>
            <a:r>
              <a:rPr lang="fr-FR" sz="1400" dirty="0" smtClean="0">
                <a:latin typeface="Tarzana-Narrow" panose="020B0500000000000000" pitchFamily="34" charset="0"/>
              </a:rPr>
              <a:t>(*) Montage vidéo présentant un programme, afin de le vendre aux chaînes télévisées.</a:t>
            </a:r>
            <a:endParaRPr lang="fr-FR" sz="1400" dirty="0">
              <a:latin typeface="Tarzana-Narrow" panose="020B0500000000000000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50" y="1718273"/>
            <a:ext cx="5915025" cy="4429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33" y="1143602"/>
            <a:ext cx="1191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arzana-Narrow" panose="020B0500000000000000" pitchFamily="34" charset="0"/>
              </a:rPr>
              <a:t>J'ai toujours eu une passion pour le Royaume-Uni: les différents accents, le célèbre humour britannique, leur art etc. J'avais donc besoin de voir ça de mes propres yeux.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" y="68912"/>
            <a:ext cx="860108" cy="980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68" y="6206686"/>
            <a:ext cx="929408" cy="5025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76" y="6300616"/>
            <a:ext cx="1563555" cy="3146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41" y="6144143"/>
            <a:ext cx="1458884" cy="6276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6" y="6057900"/>
            <a:ext cx="136398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3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459"/>
            <a:ext cx="10515600" cy="66780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Lilian 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18 ans – Bac pro MELEEC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 promotion 2017 – 2018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Malte</a:t>
            </a:r>
            <a:endParaRPr lang="fr-FR" sz="1600" dirty="0">
              <a:solidFill>
                <a:srgbClr val="1D4844"/>
              </a:solidFill>
              <a:latin typeface="Tarzana-Narrow" panose="020B0500000000000000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2147667"/>
            <a:ext cx="4804308" cy="4262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>
                <a:latin typeface="Tarzana-Narrow" panose="020B0500000000000000" pitchFamily="34" charset="0"/>
              </a:rPr>
              <a:t>Est-ce que l’adaptation a été dure au travail ?</a:t>
            </a:r>
            <a:endParaRPr lang="fr-FR" sz="1800" dirty="0" smtClean="0">
              <a:effectLst/>
              <a:latin typeface="Tarzana-Narrow" panose="020B0500000000000000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 smtClean="0">
                <a:effectLst/>
                <a:latin typeface="Tarzana-Narrow" panose="020B0500000000000000" pitchFamily="34" charset="0"/>
              </a:rPr>
              <a:t>Un peu car il faut se faire à la langue, mais </a:t>
            </a:r>
            <a:r>
              <a:rPr lang="fr-FR" sz="1800" dirty="0" smtClean="0">
                <a:solidFill>
                  <a:srgbClr val="E1512D"/>
                </a:solidFill>
                <a:effectLst/>
                <a:latin typeface="Tarzana-Narrow" panose="020B0500000000000000" pitchFamily="34" charset="0"/>
              </a:rPr>
              <a:t>niveau travail, cela n’a pas été dur</a:t>
            </a:r>
            <a:r>
              <a:rPr lang="fr-FR" sz="1800" dirty="0" smtClean="0">
                <a:effectLst/>
                <a:latin typeface="Tarzana-Narrow" panose="020B0500000000000000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 smtClean="0">
              <a:effectLst/>
              <a:latin typeface="Tarzana-Narrow" panose="020B0500000000000000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>
                <a:latin typeface="Tarzana-Narrow" panose="020B0500000000000000" pitchFamily="34" charset="0"/>
              </a:rPr>
              <a:t>Quels conseils donnerais-tu aux élèves partant en stage à Malte ?</a:t>
            </a:r>
            <a:endParaRPr lang="fr-FR" sz="1800" dirty="0" smtClean="0">
              <a:effectLst/>
              <a:latin typeface="Tarzana-Narrow" panose="020B0500000000000000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 smtClean="0">
                <a:effectLst/>
                <a:latin typeface="Tarzana-Narrow" panose="020B0500000000000000" pitchFamily="34" charset="0"/>
              </a:rPr>
              <a:t>De trouver un logement avant d’aller à Malte, et que </a:t>
            </a:r>
            <a:r>
              <a:rPr lang="fr-FR" dirty="0" smtClean="0">
                <a:solidFill>
                  <a:srgbClr val="E1512D"/>
                </a:solidFill>
                <a:effectLst/>
                <a:latin typeface="Tarzana-Narrow" panose="020B0500000000000000" pitchFamily="34" charset="0"/>
              </a:rPr>
              <a:t>même si leur anglais est très basique, on peut s’en sortir malgré tout</a:t>
            </a:r>
            <a:r>
              <a:rPr lang="fr-FR" sz="1800" dirty="0" smtClean="0">
                <a:effectLst/>
                <a:latin typeface="Tarzana-Narrow" panose="020B0500000000000000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 smtClean="0">
              <a:effectLst/>
              <a:latin typeface="Tarzana-Narrow" panose="020B0500000000000000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 smtClean="0">
                <a:latin typeface="Tarzana-Narrow" panose="020B0500000000000000" pitchFamily="34" charset="0"/>
              </a:rPr>
              <a:t>Si </a:t>
            </a:r>
            <a:r>
              <a:rPr lang="fr-FR" sz="1800" b="1" dirty="0">
                <a:latin typeface="Tarzana-Narrow" panose="020B0500000000000000" pitchFamily="34" charset="0"/>
              </a:rPr>
              <a:t>c’était à refaire, le ferais-tu ? </a:t>
            </a:r>
            <a:endParaRPr lang="fr-FR" sz="1800" dirty="0" smtClean="0">
              <a:effectLst/>
              <a:latin typeface="Tarzana-Narrow" panose="020B0500000000000000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 smtClean="0">
                <a:effectLst/>
                <a:latin typeface="Tarzana-Narrow" panose="020B0500000000000000" pitchFamily="34" charset="0"/>
              </a:rPr>
              <a:t>Oui ! Mais, cette fois, j’aimerais découvrir un autre pays.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effectLst/>
              <a:latin typeface="Tarzana-Narrow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00512"/>
            <a:ext cx="11917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arzana-Narrow" panose="020B0500000000000000" pitchFamily="34" charset="0"/>
              </a:rPr>
              <a:t>Quels ont été les moments les plus difficiles avant le départ ?</a:t>
            </a:r>
            <a:r>
              <a:rPr lang="fr-FR" dirty="0" smtClean="0">
                <a:latin typeface="Tarzana-Narrow" panose="020B0500000000000000" pitchFamily="34" charset="0"/>
              </a:rPr>
              <a:t/>
            </a:r>
            <a:br>
              <a:rPr lang="fr-FR" dirty="0" smtClean="0">
                <a:latin typeface="Tarzana-Narrow" panose="020B0500000000000000" pitchFamily="34" charset="0"/>
              </a:rPr>
            </a:br>
            <a:r>
              <a:rPr lang="fr-FR" dirty="0" smtClean="0">
                <a:latin typeface="Tarzana-Narrow" panose="020B0500000000000000" pitchFamily="34" charset="0"/>
              </a:rPr>
              <a:t>Il y a eu premièrement la recherche d’un logement qui a pris énormément de temps puis le stage; qui n’aurait pas été simple à trouver tout seul… Et enfin le jour du départ, car je ne savais pas du tout à quoi m’attendre une fois arrivé là-bas. </a:t>
            </a:r>
            <a:endParaRPr lang="fr-FR" dirty="0">
              <a:latin typeface="Tarzana-Narrow" panose="020B0500000000000000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08" y="2023842"/>
            <a:ext cx="2309276" cy="410981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38" y="2576512"/>
            <a:ext cx="4876800" cy="273843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" y="68912"/>
            <a:ext cx="860108" cy="9801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85" y="6159062"/>
            <a:ext cx="929408" cy="5025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93" y="6252992"/>
            <a:ext cx="1563555" cy="314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8" y="6096519"/>
            <a:ext cx="1458884" cy="6276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03" y="6010276"/>
            <a:ext cx="136398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459"/>
            <a:ext cx="10515600" cy="66780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Aurore 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21 ans – BTS Tourisme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 promotion 2017 – 2018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Espagne</a:t>
            </a:r>
            <a:endParaRPr lang="fr-FR" sz="1600" dirty="0">
              <a:solidFill>
                <a:srgbClr val="1D4844"/>
              </a:solidFill>
              <a:latin typeface="Tarzana-Narrow" panose="020B0500000000000000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33" y="1901831"/>
            <a:ext cx="6002867" cy="4244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J’effectue plusieurs tâches dans ce stage : marketing promotionnel sur les réseaux sociaux, traduction, accueil, entretien des équipements et, bien entendu, la mission la plus importante : la réalisation de visites guidées.</a:t>
            </a:r>
          </a:p>
          <a:p>
            <a:pPr marL="0" indent="0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Une journée de travail est très chargée car l’entreprise est la plus ancienne et la plus réputée sur </a:t>
            </a:r>
            <a:r>
              <a:rPr lang="fr-FR" sz="1800" dirty="0" err="1" smtClean="0">
                <a:latin typeface="Tarzana-Narrow" panose="020B0500000000000000" pitchFamily="34" charset="0"/>
              </a:rPr>
              <a:t>TripAdvisor</a:t>
            </a:r>
            <a:r>
              <a:rPr lang="fr-FR" sz="1800" dirty="0" smtClean="0">
                <a:latin typeface="Tarzana-Narrow" panose="020B0500000000000000" pitchFamily="34" charset="0"/>
              </a:rPr>
              <a:t> pour les tours en "</a:t>
            </a:r>
            <a:r>
              <a:rPr lang="fr-FR" sz="1800" dirty="0" err="1" smtClean="0">
                <a:latin typeface="Tarzana-Narrow" panose="020B0500000000000000" pitchFamily="34" charset="0"/>
              </a:rPr>
              <a:t>Segway</a:t>
            </a:r>
            <a:r>
              <a:rPr lang="fr-FR" sz="1800" dirty="0" smtClean="0">
                <a:latin typeface="Tarzana-Narrow" panose="020B0500000000000000" pitchFamily="34" charset="0"/>
              </a:rPr>
              <a:t>". </a:t>
            </a:r>
            <a:br>
              <a:rPr lang="fr-FR" sz="1800" dirty="0" smtClean="0">
                <a:latin typeface="Tarzana-Narrow" panose="020B0500000000000000" pitchFamily="34" charset="0"/>
              </a:rPr>
            </a:br>
            <a:r>
              <a:rPr lang="fr-FR" sz="1800" dirty="0" smtClean="0">
                <a:latin typeface="Tarzana-Narrow" panose="020B0500000000000000" pitchFamily="34" charset="0"/>
              </a:rPr>
              <a:t>Je termine la journée bien fatiguée, mais je recharge les batteries autour de tapas ! </a:t>
            </a:r>
          </a:p>
          <a:p>
            <a:pPr marL="0" indent="0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Ce stage </a:t>
            </a:r>
            <a:r>
              <a:rPr lang="fr-FR" sz="18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permet réellement de </a:t>
            </a:r>
            <a:r>
              <a:rPr lang="fr-FR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développer le côté relationnel </a:t>
            </a:r>
            <a:r>
              <a:rPr lang="fr-FR" sz="1800" dirty="0" smtClean="0">
                <a:latin typeface="Tarzana-Narrow" panose="020B0500000000000000" pitchFamily="34" charset="0"/>
              </a:rPr>
              <a:t>avec les visites, former son oreille aux accents du monde entier (et même apprendre certaines formes d’accueil dans d’autres langues comme en hollandais, ou en indien). </a:t>
            </a:r>
            <a:endParaRPr lang="fr-FR" sz="1800" dirty="0">
              <a:latin typeface="Tarzana-Narrow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33" y="1143602"/>
            <a:ext cx="1191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arzana-Narrow" panose="020B0500000000000000" pitchFamily="34" charset="0"/>
              </a:rPr>
              <a:t>Avec ce stage je me retrouve dans un environnement familier : accueil client, guidage, marketing </a:t>
            </a:r>
            <a:r>
              <a:rPr lang="fr-FR" dirty="0" smtClean="0">
                <a:latin typeface="Tarzana-Narrow" panose="020B0500000000000000" pitchFamily="34" charset="0"/>
              </a:rPr>
              <a:t>promotionnel. </a:t>
            </a:r>
            <a:r>
              <a:rPr lang="fr-FR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J’ai </a:t>
            </a:r>
            <a:r>
              <a:rPr lang="fr-FR" dirty="0">
                <a:solidFill>
                  <a:srgbClr val="E1512D"/>
                </a:solidFill>
                <a:latin typeface="Tarzana-Narrow" panose="020B0500000000000000" pitchFamily="34" charset="0"/>
              </a:rPr>
              <a:t>débuté les visites guidées (français, espagnol, anglais) dès le troisième jour après mon arrivée </a:t>
            </a:r>
            <a:r>
              <a:rPr lang="fr-FR" dirty="0">
                <a:latin typeface="Tarzana-Narrow" panose="020B0500000000000000" pitchFamily="34" charset="0"/>
              </a:rPr>
              <a:t>dans l’entreprise.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79" y="1789933"/>
            <a:ext cx="2833021" cy="378047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46" y="2268087"/>
            <a:ext cx="3048000" cy="282416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" y="68912"/>
            <a:ext cx="860108" cy="9801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89" y="6152902"/>
            <a:ext cx="929408" cy="5025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97" y="6246832"/>
            <a:ext cx="1563555" cy="314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62" y="6090359"/>
            <a:ext cx="1458884" cy="6276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07" y="6004116"/>
            <a:ext cx="136398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279" y="145188"/>
            <a:ext cx="10515600" cy="66780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Maylis 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19 ans – BTS MUC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 promotion 2016 – 2017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Irlande</a:t>
            </a:r>
            <a:endParaRPr lang="fr-FR" sz="1600" dirty="0">
              <a:solidFill>
                <a:srgbClr val="1D4844"/>
              </a:solidFill>
              <a:latin typeface="Tarzana-Narrow" panose="020B0500000000000000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1" y="2372366"/>
            <a:ext cx="2743200" cy="34269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79" y="1304925"/>
            <a:ext cx="5158048" cy="3424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381" y="1118653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J’ai fait mon stage de 6 mois dans une boutique de commerce de whisky, en Irlande. </a:t>
            </a:r>
            <a:r>
              <a:rPr lang="fr-FR" dirty="0" smtClean="0">
                <a:solidFill>
                  <a:srgbClr val="E1512D"/>
                </a:solidFill>
              </a:rPr>
              <a:t>J’y ai beaucoup appris… et surtout </a:t>
            </a:r>
            <a:r>
              <a:rPr lang="fr-FR" sz="2800" dirty="0" smtClean="0">
                <a:solidFill>
                  <a:srgbClr val="E1512D"/>
                </a:solidFill>
              </a:rPr>
              <a:t>cela m’a donné envie de repartir</a:t>
            </a:r>
            <a:r>
              <a:rPr lang="fr-FR" dirty="0" smtClean="0"/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09176" y="4973609"/>
            <a:ext cx="3397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passe un des plus beaux hivers possibles, j'adore le froid et la neige ! C'est merveilleux !!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E1512D"/>
                </a:solidFill>
              </a:rPr>
              <a:t>L'expérience est belle et humaine.</a:t>
            </a:r>
            <a:endParaRPr lang="fr-FR" dirty="0">
              <a:solidFill>
                <a:srgbClr val="E1512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81" y="3429000"/>
            <a:ext cx="45720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6341" y="2371016"/>
            <a:ext cx="3084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Je suis </a:t>
            </a:r>
            <a:r>
              <a:rPr lang="fr-FR" dirty="0">
                <a:solidFill>
                  <a:srgbClr val="E1512D"/>
                </a:solidFill>
              </a:rPr>
              <a:t>maintenant fille </a:t>
            </a:r>
            <a:r>
              <a:rPr lang="fr-FR" dirty="0" smtClean="0">
                <a:solidFill>
                  <a:srgbClr val="E1512D"/>
                </a:solidFill>
              </a:rPr>
              <a:t>au pair </a:t>
            </a:r>
            <a:r>
              <a:rPr lang="fr-FR" dirty="0">
                <a:solidFill>
                  <a:srgbClr val="E1512D"/>
                </a:solidFill>
              </a:rPr>
              <a:t>en </a:t>
            </a:r>
            <a:r>
              <a:rPr lang="fr-FR" dirty="0" smtClean="0">
                <a:solidFill>
                  <a:srgbClr val="E1512D"/>
                </a:solidFill>
              </a:rPr>
              <a:t>Finlande</a:t>
            </a:r>
            <a:r>
              <a:rPr lang="fr-FR" dirty="0" smtClean="0"/>
              <a:t>, pour une année.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" y="68912"/>
            <a:ext cx="860108" cy="9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459"/>
            <a:ext cx="10515600" cy="66780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Morgane  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23 ans – BTS Tourisme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 promotion 2017 – 2018   </a:t>
            </a:r>
            <a:r>
              <a:rPr lang="fr-FR" sz="16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/ </a:t>
            </a:r>
            <a:r>
              <a:rPr lang="fr-FR" sz="1600" dirty="0" smtClean="0">
                <a:solidFill>
                  <a:srgbClr val="1D4844"/>
                </a:solidFill>
                <a:latin typeface="Tarzana-Narrow" panose="020B0500000000000000" pitchFamily="34" charset="0"/>
              </a:rPr>
              <a:t>  Espagne</a:t>
            </a:r>
            <a:endParaRPr lang="fr-FR" sz="1600" dirty="0">
              <a:solidFill>
                <a:srgbClr val="1D4844"/>
              </a:solidFill>
              <a:latin typeface="Tarzana-Narrow" panose="020B0500000000000000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31" y="2290759"/>
            <a:ext cx="5663735" cy="4678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Tarzana-Narrow" panose="020B0500000000000000" pitchFamily="34" charset="0"/>
              </a:rPr>
              <a:t>La </a:t>
            </a:r>
            <a:r>
              <a:rPr lang="fr-FR" sz="1800" dirty="0">
                <a:latin typeface="Tarzana-Narrow" panose="020B0500000000000000" pitchFamily="34" charset="0"/>
              </a:rPr>
              <a:t>langue commence à bien rentrer également, </a:t>
            </a:r>
            <a:r>
              <a:rPr lang="fr-FR" sz="1800" dirty="0">
                <a:solidFill>
                  <a:srgbClr val="E1512D"/>
                </a:solidFill>
                <a:latin typeface="Tarzana-Narrow" panose="020B0500000000000000" pitchFamily="34" charset="0"/>
              </a:rPr>
              <a:t>je peux écouter attentivement sans faire répéter 3 fois la même chose à mon interlocuteur ce qui est une petite victoire </a:t>
            </a:r>
            <a:r>
              <a:rPr lang="fr-FR" sz="1800" dirty="0">
                <a:latin typeface="Tarzana-Narrow" panose="020B0500000000000000" pitchFamily="34" charset="0"/>
              </a:rPr>
              <a:t>personnelle ! </a:t>
            </a:r>
          </a:p>
          <a:p>
            <a:pPr marL="0" indent="0">
              <a:buNone/>
            </a:pPr>
            <a:r>
              <a:rPr lang="fr-FR" sz="1800" dirty="0">
                <a:latin typeface="Tarzana-Narrow" panose="020B0500000000000000" pitchFamily="34" charset="0"/>
              </a:rPr>
              <a:t>Je ne peux pas vous faire part de mon expérience sans vous parler de ma coloc</a:t>
            </a:r>
            <a:r>
              <a:rPr lang="fr-FR" sz="1800" dirty="0" smtClean="0">
                <a:latin typeface="Tarzana-Narrow" panose="020B0500000000000000" pitchFamily="34" charset="0"/>
              </a:rPr>
              <a:t>... </a:t>
            </a:r>
            <a:r>
              <a:rPr lang="fr-FR" sz="1800" dirty="0" err="1" smtClean="0">
                <a:latin typeface="Tarzana-Narrow" panose="020B0500000000000000" pitchFamily="34" charset="0"/>
              </a:rPr>
              <a:t>Inma</a:t>
            </a:r>
            <a:r>
              <a:rPr lang="fr-FR" sz="1800" dirty="0" smtClean="0">
                <a:latin typeface="Tarzana-Narrow" panose="020B0500000000000000" pitchFamily="34" charset="0"/>
              </a:rPr>
              <a:t> </a:t>
            </a:r>
            <a:r>
              <a:rPr lang="fr-FR" sz="1800" dirty="0">
                <a:latin typeface="Tarzana-Narrow" panose="020B0500000000000000" pitchFamily="34" charset="0"/>
              </a:rPr>
              <a:t>m´a accueillie </a:t>
            </a:r>
            <a:r>
              <a:rPr lang="fr-FR" sz="1800" dirty="0" smtClean="0">
                <a:latin typeface="Tarzana-Narrow" panose="020B0500000000000000" pitchFamily="34" charset="0"/>
              </a:rPr>
              <a:t>le </a:t>
            </a:r>
            <a:r>
              <a:rPr lang="fr-FR" sz="1800" dirty="0">
                <a:latin typeface="Tarzana-Narrow" panose="020B0500000000000000" pitchFamily="34" charset="0"/>
              </a:rPr>
              <a:t>jour de mon </a:t>
            </a:r>
            <a:r>
              <a:rPr lang="fr-FR" sz="1800" dirty="0" smtClean="0">
                <a:latin typeface="Tarzana-Narrow" panose="020B0500000000000000" pitchFamily="34" charset="0"/>
              </a:rPr>
              <a:t>arrivée, m´a </a:t>
            </a:r>
            <a:r>
              <a:rPr lang="fr-FR" sz="1800" dirty="0">
                <a:latin typeface="Tarzana-Narrow" panose="020B0500000000000000" pitchFamily="34" charset="0"/>
              </a:rPr>
              <a:t>présenté ses ami(e)s, son lieu de travail et </a:t>
            </a:r>
            <a:r>
              <a:rPr lang="fr-FR" sz="1800" dirty="0" smtClean="0">
                <a:latin typeface="Tarzana-Narrow" panose="020B0500000000000000" pitchFamily="34" charset="0"/>
              </a:rPr>
              <a:t>continue </a:t>
            </a:r>
            <a:r>
              <a:rPr lang="fr-FR" sz="1800" dirty="0">
                <a:latin typeface="Tarzana-Narrow" panose="020B0500000000000000" pitchFamily="34" charset="0"/>
              </a:rPr>
              <a:t>de </a:t>
            </a:r>
            <a:r>
              <a:rPr lang="fr-FR" sz="1800" dirty="0" smtClean="0">
                <a:latin typeface="Tarzana-Narrow" panose="020B0500000000000000" pitchFamily="34" charset="0"/>
              </a:rPr>
              <a:t>m’emmener </a:t>
            </a:r>
            <a:r>
              <a:rPr lang="fr-FR" sz="1800" dirty="0">
                <a:latin typeface="Tarzana-Narrow" panose="020B0500000000000000" pitchFamily="34" charset="0"/>
              </a:rPr>
              <a:t>dans ses bars et restaurants favoris. </a:t>
            </a:r>
            <a:r>
              <a:rPr lang="fr-FR" sz="1800" dirty="0" smtClean="0">
                <a:latin typeface="Tarzana-Narrow" panose="020B0500000000000000" pitchFamily="34" charset="0"/>
              </a:rPr>
              <a:t>Je </a:t>
            </a:r>
            <a:r>
              <a:rPr lang="fr-FR" sz="1800" dirty="0">
                <a:latin typeface="Tarzana-Narrow" panose="020B0500000000000000" pitchFamily="34" charset="0"/>
              </a:rPr>
              <a:t>suis très reconnaissante pour tous ces moments que nous vivons ! </a:t>
            </a:r>
          </a:p>
          <a:p>
            <a:pPr marL="0" indent="0">
              <a:buNone/>
            </a:pPr>
            <a:r>
              <a:rPr lang="fr-FR" sz="1800" dirty="0">
                <a:latin typeface="Tarzana-Narrow" panose="020B0500000000000000" pitchFamily="34" charset="0"/>
              </a:rPr>
              <a:t>Bref, vous l´aurez compris, mon aventure en Espagne se passe très bien et je vous encourage à partir ! </a:t>
            </a:r>
            <a:r>
              <a:rPr lang="fr-FR" sz="1800" dirty="0">
                <a:solidFill>
                  <a:srgbClr val="E1512D"/>
                </a:solidFill>
                <a:latin typeface="Tarzana-Narrow" panose="020B0500000000000000" pitchFamily="34" charset="0"/>
              </a:rPr>
              <a:t>Découvrir de nouveaux horizons en sortant de notre zone de confort... c´est angoissant, </a:t>
            </a:r>
            <a:r>
              <a:rPr lang="fr-FR" sz="1800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mais </a:t>
            </a:r>
            <a:r>
              <a:rPr lang="fr-FR" dirty="0">
                <a:solidFill>
                  <a:srgbClr val="E1512D"/>
                </a:solidFill>
                <a:latin typeface="Tarzana-Narrow" panose="020B0500000000000000" pitchFamily="34" charset="0"/>
              </a:rPr>
              <a:t>c´est une sensation unique que de </a:t>
            </a:r>
            <a:r>
              <a:rPr lang="fr-FR" dirty="0" smtClean="0">
                <a:solidFill>
                  <a:srgbClr val="E1512D"/>
                </a:solidFill>
                <a:latin typeface="Tarzana-Narrow" panose="020B0500000000000000" pitchFamily="34" charset="0"/>
              </a:rPr>
              <a:t>découvrir </a:t>
            </a:r>
            <a:r>
              <a:rPr lang="fr-FR" dirty="0">
                <a:solidFill>
                  <a:srgbClr val="E1512D"/>
                </a:solidFill>
                <a:latin typeface="Tarzana-Narrow" panose="020B0500000000000000" pitchFamily="34" charset="0"/>
              </a:rPr>
              <a:t>qu´on peut être chez soi partout</a:t>
            </a:r>
            <a:r>
              <a:rPr lang="fr-FR" dirty="0">
                <a:latin typeface="Tarzana-Narrow" panose="020B0500000000000000" pitchFamily="34" charset="0"/>
              </a:rPr>
              <a:t> </a:t>
            </a:r>
            <a:r>
              <a:rPr lang="fr-FR" sz="1800" dirty="0">
                <a:latin typeface="Tarzana-Narrow" panose="020B0500000000000000" pitchFamily="34" charset="0"/>
              </a:rPr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33" y="1143602"/>
            <a:ext cx="1191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arzana-Narrow" panose="020B0500000000000000" pitchFamily="34" charset="0"/>
              </a:rPr>
              <a:t>Mon expérience à Tarifa se déroule à merveille, beaucoup de paysages paradisiaques, de rencontres, de sorties et de chansons.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67" y="2581275"/>
            <a:ext cx="4574078" cy="343107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3131" y="1555327"/>
            <a:ext cx="9991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arzana-Narrow" panose="020B0500000000000000" pitchFamily="34" charset="0"/>
              </a:rPr>
              <a:t>Le travail est intéressant et les collègues absolument géniales ! Je fais beaucoup d'accueil et, </a:t>
            </a:r>
            <a:r>
              <a:rPr lang="fr-FR" dirty="0">
                <a:solidFill>
                  <a:srgbClr val="E1512D"/>
                </a:solidFill>
                <a:latin typeface="Tarzana-Narrow" panose="020B0500000000000000" pitchFamily="34" charset="0"/>
              </a:rPr>
              <a:t>depuis quelques semaines, je prends de plus en plus d'assurance</a:t>
            </a:r>
            <a:r>
              <a:rPr lang="fr-FR" dirty="0">
                <a:latin typeface="Tarzana-Narrow" panose="020B0500000000000000" pitchFamily="34" charset="0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127" y="2263158"/>
            <a:ext cx="3426922" cy="192647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" y="68912"/>
            <a:ext cx="860108" cy="9801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85" y="6199239"/>
            <a:ext cx="929408" cy="5025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93" y="6293169"/>
            <a:ext cx="1563555" cy="314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58" y="6136696"/>
            <a:ext cx="1458884" cy="6276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03" y="6050453"/>
            <a:ext cx="136398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06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721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RotisSemiSerif</vt:lpstr>
      <vt:lpstr>Tarzana-Narrow</vt:lpstr>
      <vt:lpstr>Thème Office</vt:lpstr>
      <vt:lpstr>Témoignages des candidats</vt:lpstr>
      <vt:lpstr>Nicolas    23 ans – BTS Audiovisuel   /   promotion 2014 – 2015   /   Royaume-Uni</vt:lpstr>
      <vt:lpstr>Lilian   18 ans – Bac pro MELEEC   /   promotion 2017 – 2018   /   Malte</vt:lpstr>
      <vt:lpstr>Aurore  21 ans – BTS Tourisme   /   promotion 2017 – 2018   /   Espagne</vt:lpstr>
      <vt:lpstr>Maylis   19 ans – BTS MUC   /   promotion 2016 – 2017   /   Irlande</vt:lpstr>
      <vt:lpstr>Morgane   23 ans – BTS Tourisme   /   promotion 2017 – 2018   /   Espagne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Témoignages des candidats</dc:title>
  <dc:creator>francis</dc:creator>
  <cp:lastModifiedBy>francis</cp:lastModifiedBy>
  <cp:revision>14</cp:revision>
  <dcterms:created xsi:type="dcterms:W3CDTF">2018-01-10T13:40:49Z</dcterms:created>
  <dcterms:modified xsi:type="dcterms:W3CDTF">2018-01-15T15:11:02Z</dcterms:modified>
</cp:coreProperties>
</file>